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0"/>
  </p:notesMasterIdLst>
  <p:handoutMasterIdLst>
    <p:handoutMasterId r:id="rId31"/>
  </p:handoutMasterIdLst>
  <p:sldIdLst>
    <p:sldId id="341" r:id="rId5"/>
    <p:sldId id="315" r:id="rId6"/>
    <p:sldId id="277" r:id="rId7"/>
    <p:sldId id="329" r:id="rId8"/>
    <p:sldId id="331" r:id="rId9"/>
    <p:sldId id="324" r:id="rId10"/>
    <p:sldId id="333" r:id="rId11"/>
    <p:sldId id="342" r:id="rId12"/>
    <p:sldId id="332" r:id="rId13"/>
    <p:sldId id="323" r:id="rId14"/>
    <p:sldId id="351" r:id="rId15"/>
    <p:sldId id="350" r:id="rId16"/>
    <p:sldId id="348" r:id="rId17"/>
    <p:sldId id="347" r:id="rId18"/>
    <p:sldId id="334" r:id="rId19"/>
    <p:sldId id="346" r:id="rId20"/>
    <p:sldId id="345" r:id="rId21"/>
    <p:sldId id="339" r:id="rId22"/>
    <p:sldId id="338" r:id="rId23"/>
    <p:sldId id="349" r:id="rId24"/>
    <p:sldId id="335" r:id="rId25"/>
    <p:sldId id="266" r:id="rId26"/>
    <p:sldId id="293" r:id="rId27"/>
    <p:sldId id="294" r:id="rId28"/>
    <p:sldId id="30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E5A"/>
    <a:srgbClr val="2D4C6C"/>
    <a:srgbClr val="446992"/>
    <a:srgbClr val="AEC2D8"/>
    <a:srgbClr val="98432A"/>
    <a:srgbClr val="D84400"/>
    <a:srgbClr val="44678D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8" autoAdjust="0"/>
    <p:restoredTop sz="82129" autoAdjust="0"/>
  </p:normalViewPr>
  <p:slideViewPr>
    <p:cSldViewPr snapToGrid="0" showGuides="1">
      <p:cViewPr varScale="1">
        <p:scale>
          <a:sx n="47" d="100"/>
          <a:sy n="47" d="100"/>
        </p:scale>
        <p:origin x="53" y="88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B9EB-DD21-94EB-2802-BD589492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74876-AE0A-1CBB-8513-E50C31CF5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3632A-6B4D-0CFD-8AA4-F95BBA23A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﻿UNATTEMPTED had the highest total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246,455, followed by SUCCESSFUL at 103662 and NON SUCCESSFUL at 69513.﻿﻿ ﻿﻿ ﻿﻿Canada in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deposit_status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UNATTEMPTED made up 22.47% of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.﻿﻿ ﻿﻿ ﻿﻿UNATTEMPTED had the highest average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61,613.75, followed by SUCCESSFUL at 25,915.50 and NON SUCCESSFUL at 17,378.25.﻿﻿ ﻿﻿ ﻿﻿[]﻿﻿ ﻿﻿ ﻿﻿Between July 2023 and September 2023, SUCCESSFUL had the largest increase in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(9.27%) while UNATTEMPTED had the largest decrease (20.16%).﻿﻿ ﻿﻿ ﻿﻿[]﻿﻿ ﻿﻿ ﻿﻿Across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deposit_status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, SUCCESSFUL had the most interesting recent trend and started trending up on July 2023, rising by 9.27% (3,223) in 2 months.﻿﻿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B588D-4503-2FED-7576-4C59EE11F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1425-5DC7-DF07-58D8-006E13C2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777C7-7117-3BCC-3D6D-FF9FE0810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9544A-987D-D692-7504-1AD456C1A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﻿[]﻿﻿ ﻿﻿ ﻿﻿[]﻿﻿ ﻿﻿ ﻿﻿Average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for New Zealand started trending up on Saturday, September 2, 2023, rising by 6.16% (.30) in 28 days.﻿﻿ ﻿﻿ ﻿﻿[]﻿﻿ ﻿﻿ ﻿﻿August in country UK made up 15.58% of Average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.﻿﻿ ﻿﻿ ﻿﻿UK had the highest average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Average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5.83, followed by New Zealand, Italy, and Canada.﻿﻿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72117-A743-ACFE-33EA-668201ABD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1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FE94-4E1E-79AE-6F59-6C5E575F9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2F645-827F-E2BD-8FD4-62A4B7C1C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41D40-64DA-E166-EF34-B303A483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﻿1 - 7 days had the highest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102,684, followed by 8 - 14 days at 15,561 and 14 days and above at 744.﻿﻿ ﻿﻿ ﻿﻿1 - 7 days accounted for 86.30% of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.﻿﻿ ﻿﻿ ﻿﻿EUR had the highest total Sum of deposit at 433,873.80, followed by NZD at 406,050.70 and GBP at 266,429.70.﻿﻿ ﻿﻿ ﻿﻿1 - 7 days in currency CAD made up 27.70% of Sum of deposit.﻿﻿ ﻿﻿ ﻿﻿EUR had the highest average Sum of deposit at 216,936.90, followed by NZD at 203,025.35 and GBP at 88,809.90.﻿﻿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5338-BB9D-2408-4513-7D3BB0620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0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C36E-8C54-01CF-CBE6-B9EA8F9B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DE371-CA41-F5CF-E6AC-9417E2A47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7BEF9-E8B3-8340-5E24-36EE23659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Saturday, July 1, 2023 and Saturday, September 30, 2023, UK had the largest increase in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(121.19%) while Canada had the largest decrease (43.85%).﻿﻿ ﻿﻿ ﻿﻿The most recent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anomaly was on Saturday, September 2, 2023, when UK had a high of 10.97.﻿﻿ ﻿﻿ ﻿﻿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for UK started trending down on Tuesday, September 26, 2023, falling by 7.94% (0.75) in 4 days.﻿﻿ ﻿﻿ ﻿﻿[]﻿﻿ ﻿﻿ ﻿﻿At 5.57, Canada had the highest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and was 54.21% higher than UK, which had the lowest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3.61.﻿﻿ ﻿﻿ ﻿﻿Canada had the highest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5.57, followed by Italy, New Zealand, and UK.﻿﻿ ﻿﻿ ﻿﻿Across all 4 country,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Deposit_to_Days_Ratio_FTD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ranged from 3.61 to 5.57.﻿﻿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5E0C-DBBF-E558-4250-440F3D882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5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1DE0-BAA6-F3CD-BC32-B92DA96A3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7783A-C177-F09F-8334-EB0CC9CEC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22460-BFF3-06B3-BB6D-C6451D1C5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Saturday, July 1, 2023 and Saturday, September 30, 2023, Italy had the largest increase in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(18.38%) while Canada had the largest decrease (28.72%).﻿﻿ ﻿﻿ ﻿﻿[]﻿﻿ ﻿﻿ ﻿﻿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for UK started trending down on Tuesday, September 5, 2023, falling by 0.21% (0.00) in 23 days.﻿﻿ ﻿﻿ ﻿﻿[]﻿﻿ ﻿﻿ ﻿﻿At 0.80, New Zealand had the highest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and was 23.03% higher than Canada, which had the lowest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0.65.﻿﻿ ﻿﻿ ﻿﻿New Zealand had the highest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0.80, followed by Italy, UK, and Canada.﻿﻿ ﻿﻿ ﻿﻿Across all 4 country,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FTD_to_Total_Deposit_Ratio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ranged from 0.65 to 0.80.﻿﻿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F9136-E260-7D8F-1EA1-02031ADA5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6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8E6B-2781-19FD-7C3D-3E77DB8B6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EF47-E857-E0A1-8DFA-12DFD1B95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BEB65-8D66-97E1-A493-F49005C4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C0C75-E344-23BD-3D78-5AB33B972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08743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91C3F-F7DC-A243-8932-8A2F2978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9E5C5-AA1B-C0DA-9471-FD2FA9373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5025E-EBA3-0FDB-2CEB-2A7CC2C0A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Saturday, July 1, 2023 and Saturday, September 30, 2023, NZD had the largest increase in Sum of deposit (204.86%) while EUR had the largest decrease (28.29%).﻿﻿ ﻿﻿ ﻿﻿The most recent Sum of deposit anomaly was on Thursday, August 31, 2023, when GBP had a low of 2,723.80.﻿﻿ ﻿﻿ ﻿﻿Sum of deposit for CAD started trending down on Sunday, September 24, 2023, falling by 6.01% (610.60) in 6 days.﻿﻿ ﻿﻿ ﻿﻿Sum of deposit for currency CAD was trending up between Sunday, September 3, 2023 and Friday, September 22, 2023 with a rise of 790.50 but had a significant change in trend and dropped by 610.60 starting Sunday, September 24, 2023.﻿﻿ ﻿﻿ ﻿﻿[]﻿﻿ ﻿﻿ ﻿﻿Canada in currency CAD made up 30.63% of Sum of deposit.﻿﻿ ﻿﻿ ﻿﻿[]﻿﻿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69A47-BD36-C015-2517-4DFD3FD70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26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D4A40-FB4A-D92F-07F5-396FAB2C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E5F86-B113-F31D-B921-10C98A886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E4FB1-1519-5C46-6BA9-03B21B602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﻿UNATTEMPTED had the highest total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246,455, followed by SUCCESSFUL at 135513 and NON SUCCESSFUL at 69513.﻿﻿ ﻿﻿ ﻿﻿Canada in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deposit_status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UNATTEMPTED made up 20.88% of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.﻿﻿ ﻿﻿ ﻿﻿UNATTEMPTED had the highest average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61,613.75, followed by SUCCESSFUL at 33,878.25 and NON SUCCESSFUL at 17,378.25.﻿﻿ ﻿﻿ ﻿﻿[]﻿﻿ ﻿﻿ ﻿﻿Between July 2023 and September 2023, SUCCESSFUL had the largest increase in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(19.14%) while UNATTEMPTED had the largest decrease (20.16%).﻿﻿ ﻿﻿ ﻿﻿[]﻿﻿ ﻿﻿ ﻿﻿Across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deposit_status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, SUCCESSFUL had the most interesting recent trend and started trending up on July 2023, rising by 19.14% (8,352) in 2 months.﻿﻿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D8A97-8AB0-D061-6A30-9E2CDB569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05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87C6-77E6-1E99-B342-0A13B67F5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9122B-4285-DB89-ADAA-7292D0AB2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3FE1B-8894-1DC5-199B-4EEA621F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6F577-4C43-3F3E-1C29-172E82CD9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1B13-3BB2-32FE-B9CC-4475861D7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5FD97-AF8F-6322-5B34-CF01AF8B1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E6C1A-29EB-9405-07B3-9FE055D36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pt-BR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﻿[]﻿﻿ ﻿﻿ ﻿﻿[]﻿﻿ ﻿﻿ ﻿﻿Average of days_till_deposit for UK started trending up on Monday, September 18, 2023, rising by 7.27% (.52) in 12 days.﻿﻿ ﻿﻿ ﻿﻿[]﻿﻿ ﻿﻿ ﻿﻿August in country UK made up 11.78% of Average of days_till_deposit.﻿﻿ ﻿﻿ ﻿﻿UK had the highest average Average of days_till_deposit at 8.96, followed by New Zealand, Italy, and Canada.﻿﻿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D6C8-74DD-BBC4-DAAB-2C09D04A0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1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9FF73-8465-FAE7-32C8-25CD0EF4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914AA-31DD-807B-1F7F-7102DA9DB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F9D08-CE94-D3FA-E293-4D4203CDA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﻿[]﻿﻿ ﻿﻿ ﻿﻿The most recent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anomaly was on Saturday, September 2, 2023, when UK had a high of 5.49.﻿﻿ ﻿﻿ ﻿﻿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Deposit_to_Days_Ratio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for Italy started trending down on Wednesday, September 20, 2023, falling by 2.39% (0.07) in 10 days.﻿﻿ ﻿﻿ ﻿﻿[]﻿﻿ ﻿﻿ ﻿﻿At 2.90, Canada had the highest Deposit Amount to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and was 10.62% higher than New Zealand, which had the lowest Deposit Amount to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2.62.﻿﻿ ﻿﻿ ﻿﻿Canada had the highest Deposit Amount to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2.90, followed by UK, Italy, and New Zealand.﻿﻿ ﻿﻿ ﻿﻿Across all 4 country, Deposit Amount to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Days_till_Deposit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ranged from 2.62 to 2.90.﻿﻿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CEE9-89B3-57F9-72D6-68DE16187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F4D0-BA66-EC2E-BEDF-3519DFBA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6E5B7-0E61-1F16-26EC-7C233BEA3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BDB86-65F8-960A-2D96-614C7ADF9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﻿1 - 7 days had the highest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81,581, followed by 8 - 14 days at 27,397 and 14 days and above at 13,870.﻿﻿ ﻿﻿ ﻿﻿1 - 7 days accounted for 66.41% of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.﻿﻿ ﻿﻿ ﻿﻿CAD had the highest total Sum of deposit at 609,090.50, followed by EUR, NZD, and GBP.﻿﻿ ﻿﻿ ﻿﻿1 - 7 days in currency CAD made up 22.36% of Sum of deposit.﻿﻿ ﻿﻿ ﻿﻿CAD had the highest average Sum of deposit at 304,545.25, followed by EUR, NZD, and GBP.﻿﻿ ﻿﻿ ﻿﻿[]﻿﻿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8B63-59E1-3F8C-64E8-E15E551C2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47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B8CA-F3FC-C6B1-B6D7-5857A351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14478-DA9E-0241-E56C-1E114E737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9D199-36CE-2042-809A-FAF4C9B46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5BD1-8B05-5CED-2DD9-B4F7475DC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9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89FC-ED17-EA2F-2A0C-83FB2EEE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B7DB3-8E3A-38A9-6DF9-F141293D4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4B92C-BEAB-C0CE-F5D6-AC4DB1B89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pt-BR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pt-BR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﻿[]﻿﻿ ﻿﻿ ﻿﻿[]﻿﻿ ﻿﻿ ﻿﻿[]﻿﻿ ﻿﻿ ﻿﻿[]﻿﻿ ﻿﻿ ﻿﻿Users trended down, resulting in a 15.22% decrease between Saturday, July 1, 2023 and Saturday, September 30, 2023.﻿﻿ ﻿﻿ ﻿﻿Users started trending down on Tuesday, August 29, 2023, falling by 14.50% (712) in 13 days.﻿﻿ ﻿﻿ ﻿﻿[]﻿﻿ ﻿﻿ ﻿﻿Users jumped from 4,433 to 4,654 during its steepest incline between Tuesday, August 22, 2023 and Monday, August 28, 2023.﻿﻿ ﻿﻿ ﻿</a:t>
            </a:r>
            <a:endParaRPr lang="en-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0475E-BB1E-BE16-E4A5-7299B2062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9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FE2C-050A-D915-356A-C6CFC3CC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D32EE-0887-5B4B-6201-82A01D891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83BD1-FC25-DDDC-0FFF-137E8ADEB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EE47-5D2C-B80B-9C97-0F8AC9DB8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0830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E47F-D333-3A3A-7E27-1B996565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77421-F257-F9E3-A0A5-D763BAD84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03F5A-920B-6FF1-0021-4FF051DEF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﻿[]﻿﻿ ﻿﻿ ﻿﻿The most recent Sum of deposit anomaly was on Monday, July 24, 2023, when EUR had a high of 6,979.50.﻿﻿ ﻿﻿ ﻿﻿Sum of deposit for CAD started trending up on Thursday, August 31, 2023, rising by 89.16% (3,290.50) in 2 days.﻿﻿ ﻿﻿ ﻿﻿[]﻿﻿ ﻿﻿ ﻿﻿At 513,289.60, CAD had the highest Sum of deposit and was 80.15% higher than GBP, which had the lowest Sum of deposit at 284,926.70.﻿﻿ ﻿﻿ ﻿﻿CAD had the highest Sum of deposit at 513,289.60, followed by EUR, NZD, and GBP.﻿﻿ ﻿﻿ ﻿﻿CAD accounted for 29.88% of Sum of deposit.﻿﻿ ﻿﻿ ﻿﻿Across all 4 currency, Sum of deposit ranged from 284,926.70 to 513,289.60.﻿﻿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7D127-6A0F-AD9E-1F08-827D20B70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23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2C1E-F976-9CD7-4A86-8F2B5F24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47CDE-61D1-F75B-39CB-625639E60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5237A-E7A6-6F01-E202-5B7CCECD5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BE349-8E1B-8EDD-8184-B142D8067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5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01CBF-9485-3D5C-AEA2-F908E5F0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277BA-6270-84C3-503E-B8466D3D0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19A73-B0AE-9A44-70C4-2643D5968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﻿UNATTEMPTED had the highest Count of </a:t>
            </a:r>
            <a:r>
              <a:rPr lang="en-US" b="0" i="0" dirty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userID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at 246,455, followed by SUCCESSFUL at 103,662 and NON SUCCESSFUL at 69,513.﻿﻿ ﻿﻿ 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090CC-3315-07CE-A5D9-2975BF9EE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6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D1DD-27B5-1412-89BC-B67FA157F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16651-751E-F4E9-A284-4D46369E7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186F-9B89-71D7-F793-D73539E3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C6E8-0447-C055-8895-217B52CD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2F83-71D5-EE36-C758-AE28FBC5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166027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38E4-1726-168A-296D-20896A8A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6057-1E45-CE01-9382-6E9E215C8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A9D07-D666-ABC5-856E-0FEDEF69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9BED-2A79-04BD-2BEE-66230277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4967E-5161-28A2-1DC9-966F5165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3811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32603-490D-8A21-8A64-6649E33F8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D0CE4-3D9F-5FA3-C9CC-03089E4E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844D7-AE6C-31D6-7C06-E6FA3C67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B34A-A35C-2F40-4D6E-C1A065AA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3D1B-9F72-3510-E36E-EE9D28AC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903738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8825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840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88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27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4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7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027E-31AC-3E3A-9F7C-7DBC4FFD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B2CC2-2A51-08F2-5560-2CC537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31494-3FA5-6874-F118-9E48B1D3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6B524-0408-C18A-094A-2E833282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2FA72-C314-8FD5-87D6-0C8519B2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29696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ECFD-BF9B-2D00-8504-03F82DC9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22FC3-0D41-88A2-5D9F-F39823C24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0DE9-EF0C-7264-7812-3B709193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68FBD-F25C-5A75-428C-A73BD326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4B79-BD62-9BE7-C8DA-D75D594E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358633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60E1-2462-721F-8261-C61D99B1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34F1A-AA42-6B9F-8FEC-24D501040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FB2BF-41AB-A50C-ADB7-2D55A9755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3DECF-F74A-3161-6248-4BDC024F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60260-51B2-4623-DF46-D2A93F7D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5A562-3E04-8F42-E6FC-FEA4DFE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901895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30-8E12-8C38-0E68-6611E375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71D9D-13B3-C38F-17F2-0EE96C3CE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CDBDC-1A88-6F8F-882D-14E574D2A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1B5C-F14C-3A32-450D-DC5FA45B8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1E235-ACBA-4B88-0A42-918F6426F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1A635-B435-C214-25AD-119E1306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31A590-1A95-5D56-D35A-1C0CBD74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9D7B8-EAA3-E5A6-C570-08F9C72C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20977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A099-A471-A2CB-C00A-C4548959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EB00F-0B1D-4401-8995-C7FA24DF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CEA8C-1D5E-E23F-96DB-56158C4F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7DB23-EACE-5375-6B3A-607E443C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258517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95B27-9EF4-BFF3-BEC2-7515B5D2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6366D-92D9-9D52-8E79-B718BC29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6D07-67E3-B084-5FF9-1BAD4EE0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656188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A17D-BC5E-A78A-9442-1B6A10B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433F-2F20-70FD-F199-FC4EB2F4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9D258-5618-2D84-A2A9-1E80FF2AF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7DCF2-BF2A-8F8A-DC21-F1E9B994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226EE-92CB-1513-6904-AAA62D9C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88742-6425-4560-35FB-DE926DA3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94629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223B-798D-2BBA-9A2F-245BAD6E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9F8B3-4EAD-30A8-020C-4B3A0234F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813D3-B8FD-8D4B-FD33-E7495BC5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4DECC-56B0-819B-86B1-DF9B09C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1575C-4B9D-BC2A-2018-9C4DC5E8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AE45-1E68-1B06-EDDE-B15DAF87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047284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E1C50-C2CA-2CF1-3CAC-C2C3625B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574E-A4C9-22A0-A59E-CA0B5A5AB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3731-A808-1B47-D495-C32EB315A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E4C6-9A1D-479D-BAE5-6972ABF28BC1}" type="datetimeFigureOut">
              <a:rPr lang="en-NG" smtClean="0"/>
              <a:t>02/11/2024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1460-9D06-5167-197B-62BB423BB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0E05A-12F1-4317-7562-0B60E0C90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902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10" r:id="rId12"/>
    <p:sldLayoutId id="2147483713" r:id="rId13"/>
    <p:sldLayoutId id="2147483719" r:id="rId14"/>
    <p:sldLayoutId id="2147483723" r:id="rId15"/>
    <p:sldLayoutId id="2147483724" r:id="rId16"/>
    <p:sldLayoutId id="2147483726" r:id="rId17"/>
    <p:sldLayoutId id="2147483727" r:id="rId18"/>
    <p:sldLayoutId id="214748372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DF5B25B9-391D-DD54-C053-74478A05EA82}"/>
              </a:ext>
            </a:extLst>
          </p:cNvPr>
          <p:cNvSpPr txBox="1">
            <a:spLocks/>
          </p:cNvSpPr>
          <p:nvPr/>
        </p:nvSpPr>
        <p:spPr>
          <a:xfrm>
            <a:off x="1844122" y="3123663"/>
            <a:ext cx="8643280" cy="125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Posterama Text Black (Headings)"/>
              </a:rPr>
              <a:t>Player Signup and Deposit Analysis for Select Countries: Insights from July to September</a:t>
            </a:r>
            <a:br>
              <a:rPr lang="en-NG" sz="4400" b="1" dirty="0">
                <a:latin typeface="Posterama Text Black (Headings)"/>
              </a:rPr>
            </a:br>
            <a:r>
              <a:rPr lang="en-US" sz="4400" b="1" dirty="0">
                <a:latin typeface="Posterama Text Black (Headings)"/>
              </a:rPr>
              <a:t> 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0977BD58-4543-C9A5-E829-956CE96EDD05}"/>
              </a:ext>
            </a:extLst>
          </p:cNvPr>
          <p:cNvSpPr txBox="1">
            <a:spLocks/>
          </p:cNvSpPr>
          <p:nvPr/>
        </p:nvSpPr>
        <p:spPr>
          <a:xfrm>
            <a:off x="5335222" y="5118847"/>
            <a:ext cx="3167149" cy="537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Chidiebere Ogbuchi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900516-F86B-D595-C47D-CDC03DE0445E}"/>
              </a:ext>
            </a:extLst>
          </p:cNvPr>
          <p:cNvCxnSpPr>
            <a:cxnSpLocks/>
          </p:cNvCxnSpPr>
          <p:nvPr/>
        </p:nvCxnSpPr>
        <p:spPr>
          <a:xfrm>
            <a:off x="5271247" y="5118847"/>
            <a:ext cx="363967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19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E744-560E-654A-87BA-C01B28E2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D9573E-397E-C37B-4B79-6DB27926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9" y="2322590"/>
            <a:ext cx="5387807" cy="3749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770C6-24B9-786B-3354-A542F05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09" y="2468254"/>
            <a:ext cx="5979026" cy="33468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F3F1-A256-BF69-5B61-0DBBCF1A8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B1986-661A-A1A9-15AA-3186D266C753}"/>
              </a:ext>
            </a:extLst>
          </p:cNvPr>
          <p:cNvSpPr txBox="1"/>
          <p:nvPr/>
        </p:nvSpPr>
        <p:spPr>
          <a:xfrm>
            <a:off x="898795" y="997027"/>
            <a:ext cx="8738263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 July, users who signed up made the most deposit attempts, resulting in approximately 35,000 successful first-time deposits. Among those who did not attempt any deposits after signing up, 95,000 were located in Canada. Additionally, between the months, </a:t>
            </a:r>
            <a:r>
              <a:rPr lang="en-US" b="1" dirty="0"/>
              <a:t>successful FTDs saw the largest increase at 9.27%, </a:t>
            </a:r>
            <a:r>
              <a:rPr lang="en-US" dirty="0"/>
              <a:t>while </a:t>
            </a:r>
            <a:r>
              <a:rPr lang="en-US" b="1" dirty="0" err="1"/>
              <a:t>unattempted</a:t>
            </a:r>
            <a:r>
              <a:rPr lang="en-US" b="1" dirty="0"/>
              <a:t> deposits had the largest decrease at 20.16%, </a:t>
            </a:r>
            <a:r>
              <a:rPr lang="en-US" dirty="0"/>
              <a:t>indicating a slight improvement in the conversion rate.</a:t>
            </a:r>
            <a:endParaRPr lang="en-NG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AEC6040A-674B-62CE-8E59-A55986937D82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6759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Status Breakdown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59D443-0D2F-53BF-4B0D-6CC998781533}"/>
              </a:ext>
            </a:extLst>
          </p:cNvPr>
          <p:cNvCxnSpPr>
            <a:cxnSpLocks/>
          </p:cNvCxnSpPr>
          <p:nvPr/>
        </p:nvCxnSpPr>
        <p:spPr>
          <a:xfrm>
            <a:off x="1764828" y="2978112"/>
            <a:ext cx="3390311" cy="48018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0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020F-5928-BB60-F9FE-FD5EBA372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F326D-68FD-F49A-D3CE-DEF8DC06A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7C56B01-5093-9059-8DC9-EDD4292743C1}"/>
              </a:ext>
            </a:extLst>
          </p:cNvPr>
          <p:cNvSpPr txBox="1">
            <a:spLocks/>
          </p:cNvSpPr>
          <p:nvPr/>
        </p:nvSpPr>
        <p:spPr>
          <a:xfrm>
            <a:off x="914397" y="93843"/>
            <a:ext cx="8364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Days till Deposit – Conversion Rate Time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34D29-E716-A4DE-2F60-663B2F35BF8E}"/>
              </a:ext>
            </a:extLst>
          </p:cNvPr>
          <p:cNvSpPr txBox="1"/>
          <p:nvPr/>
        </p:nvSpPr>
        <p:spPr>
          <a:xfrm>
            <a:off x="567529" y="963107"/>
            <a:ext cx="8433036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quick snapshot of the time it takes for new users to convert into depositors reveals that </a:t>
            </a:r>
            <a:r>
              <a:rPr lang="en-US" b="1" dirty="0"/>
              <a:t>users in Canada took the fewest days across all months</a:t>
            </a:r>
            <a:r>
              <a:rPr lang="en-US" dirty="0"/>
              <a:t>. In contrast, </a:t>
            </a:r>
            <a:r>
              <a:rPr lang="en-US" b="1" dirty="0"/>
              <a:t>users in the UK had the longest average </a:t>
            </a:r>
            <a:r>
              <a:rPr lang="en-US" dirty="0"/>
              <a:t>time from July to August, but this duration decreased in September. Meanwhile, </a:t>
            </a:r>
            <a:r>
              <a:rPr lang="en-US" b="1" dirty="0"/>
              <a:t>New Zealand maintained a relatively stable conversion </a:t>
            </a:r>
            <a:r>
              <a:rPr lang="en-US" dirty="0"/>
              <a:t>timeline throughout the period.</a:t>
            </a:r>
          </a:p>
          <a:p>
            <a:endParaRPr lang="en-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AC144-3BAB-22BD-43BF-BAFF57E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7" y="2131901"/>
            <a:ext cx="5794904" cy="348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686AE-BEA3-67E3-813E-4A738919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33" y="2131901"/>
            <a:ext cx="5054285" cy="35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177DF-E6D2-9E53-362F-EF61E1D1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2B93-8528-B6B9-BB36-F997418AC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B91E880F-454B-1F3C-4990-72724A666FFE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77992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User Segmentation by Days-till-Deposit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CE629-D0AE-F81E-DEB0-D1AEFFBB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8670"/>
            <a:ext cx="5624047" cy="374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24B9A-45F1-BFAA-0045-EB879BA3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8" y="2288670"/>
            <a:ext cx="4328535" cy="324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2A6B6-E9F2-85AC-0C21-98443F40CA1B}"/>
              </a:ext>
            </a:extLst>
          </p:cNvPr>
          <p:cNvSpPr txBox="1"/>
          <p:nvPr/>
        </p:nvSpPr>
        <p:spPr>
          <a:xfrm>
            <a:off x="567529" y="963107"/>
            <a:ext cx="9302612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Grouping first-time depositors by the number of days taken to make their first deposit after signing up reveals that </a:t>
            </a:r>
            <a:r>
              <a:rPr lang="en-US" b="1" dirty="0"/>
              <a:t>most users complete their first deposit within 1 to 7 days</a:t>
            </a:r>
            <a:r>
              <a:rPr lang="en-US" dirty="0"/>
              <a:t>. Notably, </a:t>
            </a:r>
            <a:r>
              <a:rPr lang="en-US" b="1" dirty="0"/>
              <a:t>Canada had the highest number of immediate depositors</a:t>
            </a:r>
            <a:r>
              <a:rPr lang="en-US" dirty="0"/>
              <a:t>, indicating strong user intent or effective incentives, while the </a:t>
            </a:r>
            <a:r>
              <a:rPr lang="en-US" b="1" dirty="0"/>
              <a:t>UK had the highest proportion of delayed depositors</a:t>
            </a:r>
            <a:r>
              <a:rPr lang="en-US" dirty="0"/>
              <a:t>.</a:t>
            </a:r>
          </a:p>
          <a:p>
            <a:endParaRPr lang="en-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8421E-B5E9-3694-BAF7-568AFD99F777}"/>
              </a:ext>
            </a:extLst>
          </p:cNvPr>
          <p:cNvSpPr txBox="1"/>
          <p:nvPr/>
        </p:nvSpPr>
        <p:spPr>
          <a:xfrm>
            <a:off x="2206745" y="6027003"/>
            <a:ext cx="2146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ptos" panose="020B0004020202020204" pitchFamily="34" charset="0"/>
              </a:rPr>
              <a:t>Depositors Key: 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1-7 days – Immediate 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8 -14 – Moderate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14 days and above - Delayed</a:t>
            </a:r>
          </a:p>
        </p:txBody>
      </p:sp>
    </p:spTree>
    <p:extLst>
      <p:ext uri="{BB962C8B-B14F-4D97-AF65-F5344CB8AC3E}">
        <p14:creationId xmlns:p14="http://schemas.microsoft.com/office/powerpoint/2010/main" val="193103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F0F9-C441-B898-196A-F3543528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DFB9B-A790-36BD-807D-E77EDE46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72D29905-EFF3-18D4-846F-4AAB3D49C52A}"/>
              </a:ext>
            </a:extLst>
          </p:cNvPr>
          <p:cNvSpPr txBox="1">
            <a:spLocks/>
          </p:cNvSpPr>
          <p:nvPr/>
        </p:nvSpPr>
        <p:spPr>
          <a:xfrm>
            <a:off x="475125" y="99218"/>
            <a:ext cx="96012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Amount to Days till Deposit - User Propensity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2097B-9C6E-9152-D392-2CD1969A7251}"/>
              </a:ext>
            </a:extLst>
          </p:cNvPr>
          <p:cNvSpPr txBox="1"/>
          <p:nvPr/>
        </p:nvSpPr>
        <p:spPr>
          <a:xfrm>
            <a:off x="567529" y="963107"/>
            <a:ext cx="8307530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willingness of users to make quick first-time deposits indicates that the groups of signups in </a:t>
            </a:r>
            <a:r>
              <a:rPr lang="en-US" b="1" dirty="0"/>
              <a:t>Canada and Italy were more inclined to deposit in July compared to other months.</a:t>
            </a:r>
            <a:r>
              <a:rPr lang="en-US" dirty="0"/>
              <a:t> However, in September, the cohort of users in the </a:t>
            </a:r>
            <a:r>
              <a:rPr lang="en-US" b="1" dirty="0"/>
              <a:t>UK saw a significant increase in first-time deposits</a:t>
            </a:r>
            <a:r>
              <a:rPr lang="en-US" dirty="0"/>
              <a:t>, highlighting a greater commitment from these users to make their initial deposits.</a:t>
            </a:r>
            <a:endParaRPr lang="en-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9227F-6969-9EE7-A80D-F0FC5C40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6" y="2595341"/>
            <a:ext cx="6089432" cy="3500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14D113-8463-192E-C775-05454987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11" y="2805413"/>
            <a:ext cx="5620093" cy="32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5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4E43-C861-862A-EC8E-B26C4883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5FA7E-BF97-0B43-A992-BC335337F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F67FE8E3-8BA9-A04A-3EC4-70CFB53D693A}"/>
              </a:ext>
            </a:extLst>
          </p:cNvPr>
          <p:cNvSpPr txBox="1">
            <a:spLocks/>
          </p:cNvSpPr>
          <p:nvPr/>
        </p:nvSpPr>
        <p:spPr>
          <a:xfrm>
            <a:off x="914397" y="93843"/>
            <a:ext cx="10237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Amount to Total Deposit Ratio – Lifetime Value rate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96137-43C0-203B-796D-17EF80D3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4" y="2051651"/>
            <a:ext cx="5372566" cy="339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7A72A-A6CB-C1DD-5A21-28E9997E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38" y="2094364"/>
            <a:ext cx="5790544" cy="3400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2C1AF2-0E83-78CD-4C0D-25FA8A1ECCFF}"/>
              </a:ext>
            </a:extLst>
          </p:cNvPr>
          <p:cNvSpPr txBox="1"/>
          <p:nvPr/>
        </p:nvSpPr>
        <p:spPr>
          <a:xfrm>
            <a:off x="914397" y="980265"/>
            <a:ext cx="9126073" cy="1114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From July to September, </a:t>
            </a:r>
            <a:r>
              <a:rPr lang="en-US" b="1" dirty="0"/>
              <a:t>Italy experienced the largest increase in the FTD to total deposit ratio at 18.38%, </a:t>
            </a:r>
            <a:r>
              <a:rPr lang="en-US" dirty="0"/>
              <a:t>while </a:t>
            </a:r>
            <a:r>
              <a:rPr lang="en-US" b="1" dirty="0"/>
              <a:t>Canada saw the largest decrease at 28.72%. </a:t>
            </a:r>
            <a:r>
              <a:rPr lang="en-US" dirty="0"/>
              <a:t>These varying trends indicate that the FTD amount constitutes a significant portion of the total deposits, suggesting that users make a substantial financial commitment initially but may not continue to deposit as much afterward. This ideally reflects the levels of initial interest among users.</a:t>
            </a:r>
          </a:p>
        </p:txBody>
      </p:sp>
    </p:spTree>
    <p:extLst>
      <p:ext uri="{BB962C8B-B14F-4D97-AF65-F5344CB8AC3E}">
        <p14:creationId xmlns:p14="http://schemas.microsoft.com/office/powerpoint/2010/main" val="45281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A5922-A5FD-C5CC-3BFB-92449F51B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90A77F8E-562C-E7E3-9F36-C4965997022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8B2A1-E065-0DCF-66A7-A285DAC06707}"/>
              </a:ext>
            </a:extLst>
          </p:cNvPr>
          <p:cNvSpPr txBox="1"/>
          <p:nvPr/>
        </p:nvSpPr>
        <p:spPr>
          <a:xfrm>
            <a:off x="6364941" y="4349154"/>
            <a:ext cx="479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patterns and trends in how newly registered users make deposits after signing up.</a:t>
            </a:r>
            <a:endParaRPr lang="en-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25DAD-5203-89AB-A67C-804A83BCF695}"/>
              </a:ext>
            </a:extLst>
          </p:cNvPr>
          <p:cNvSpPr txBox="1"/>
          <p:nvPr/>
        </p:nvSpPr>
        <p:spPr>
          <a:xfrm>
            <a:off x="6158753" y="2508846"/>
            <a:ext cx="6096000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rgbClr val="263E5A"/>
                </a:solidFill>
                <a:latin typeface="Posterama Text Black (Headings)"/>
                <a:ea typeface="+mj-ea"/>
                <a:cs typeface="+mj-cs"/>
              </a:defRPr>
            </a:lvl1pPr>
          </a:lstStyle>
          <a:p>
            <a:r>
              <a:rPr lang="pt-BR" dirty="0"/>
              <a:t>New Registrations Deposits Behaviour</a:t>
            </a:r>
            <a:endParaRPr lang="en-US" dirty="0"/>
          </a:p>
        </p:txBody>
      </p:sp>
      <p:pic>
        <p:nvPicPr>
          <p:cNvPr id="3074" name="Picture 2" descr="Behavior - Free miscellaneous icons">
            <a:extLst>
              <a:ext uri="{FF2B5EF4-FFF2-40B4-BE49-F238E27FC236}">
                <a16:creationId xmlns:a16="http://schemas.microsoft.com/office/drawing/2014/main" id="{31C76F28-0660-6EFF-F180-FBB5B2C3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06" y="2513861"/>
            <a:ext cx="1866669" cy="186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5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CF77-F2AB-C5EC-051B-B42EB53C6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E97FC-D703-EF3F-34D8-EF1D6FE73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25E72-40AC-B5B1-98D5-2895D401ED1B}"/>
              </a:ext>
            </a:extLst>
          </p:cNvPr>
          <p:cNvSpPr txBox="1"/>
          <p:nvPr/>
        </p:nvSpPr>
        <p:spPr>
          <a:xfrm>
            <a:off x="567529" y="797323"/>
            <a:ext cx="9302612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total deposit trend tracks the overall deposit volume over time, providing insights into the effectiveness of user acquisition and retention efforts. Between July and September, </a:t>
            </a:r>
            <a:r>
              <a:rPr lang="en-US" b="1" dirty="0"/>
              <a:t>NZD saw the largest increase; </a:t>
            </a:r>
            <a:r>
              <a:rPr lang="en-US" dirty="0"/>
              <a:t>however, the </a:t>
            </a:r>
            <a:r>
              <a:rPr lang="en-US" b="1" dirty="0"/>
              <a:t>majority of successful deposit amounts were recorded in CAD.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0A8C-ED0C-75FE-A8B2-D7C771C9B063}"/>
              </a:ext>
            </a:extLst>
          </p:cNvPr>
          <p:cNvSpPr txBox="1"/>
          <p:nvPr/>
        </p:nvSpPr>
        <p:spPr>
          <a:xfrm>
            <a:off x="567529" y="261792"/>
            <a:ext cx="6109446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rgbClr val="263E5A"/>
                </a:solidFill>
                <a:latin typeface="Posterama Text Black (Headings)"/>
                <a:ea typeface="+mj-ea"/>
                <a:cs typeface="+mj-cs"/>
              </a:defRPr>
            </a:lvl1pPr>
          </a:lstStyle>
          <a:p>
            <a:r>
              <a:rPr lang="pt-BR" dirty="0"/>
              <a:t>Total Deposit Trend</a:t>
            </a:r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9A916-27A3-78FA-46B1-1AFED972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86" y="2106873"/>
            <a:ext cx="5777314" cy="3254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F3870-42C0-9E33-8849-166964471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16" y="2106873"/>
            <a:ext cx="5524979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A9DA-E77B-B6CF-CB97-FA5F1F7EE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3A6598-4CAA-921B-2223-0F7FBEBA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894" y="1662333"/>
            <a:ext cx="6187976" cy="10364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3914-6A0F-ED48-83ED-56859F6AC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0B92E-BD2D-7088-6F61-B5A9684AB8F7}"/>
              </a:ext>
            </a:extLst>
          </p:cNvPr>
          <p:cNvSpPr txBox="1"/>
          <p:nvPr/>
        </p:nvSpPr>
        <p:spPr>
          <a:xfrm>
            <a:off x="567529" y="797323"/>
            <a:ext cx="9302612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September witnessed the highest number of users attempting a deposit. Overall, </a:t>
            </a:r>
            <a:r>
              <a:rPr lang="en-US" b="1" dirty="0"/>
              <a:t>approximately 66.1% of attempted deposits were successful, </a:t>
            </a:r>
            <a:r>
              <a:rPr lang="en-US" dirty="0"/>
              <a:t>with the </a:t>
            </a:r>
            <a:r>
              <a:rPr lang="en-US" b="1" dirty="0"/>
              <a:t>majority of attempts coming from Canada</a:t>
            </a:r>
            <a:r>
              <a:rPr lang="en-US" dirty="0"/>
              <a:t>. Additionally, </a:t>
            </a:r>
            <a:r>
              <a:rPr lang="en-US" b="1" dirty="0"/>
              <a:t>Canada</a:t>
            </a:r>
            <a:r>
              <a:rPr lang="en-US" dirty="0"/>
              <a:t> </a:t>
            </a:r>
            <a:r>
              <a:rPr lang="en-US" b="1" dirty="0"/>
              <a:t>contributed the most to </a:t>
            </a:r>
            <a:r>
              <a:rPr lang="en-US" b="1" dirty="0" err="1"/>
              <a:t>unattempted</a:t>
            </a:r>
            <a:r>
              <a:rPr lang="en-US" b="1" dirty="0"/>
              <a:t> deposits, while the UK had the fewest</a:t>
            </a:r>
            <a:r>
              <a:rPr lang="en-US" dirty="0"/>
              <a:t>. This behavior indicates the frequency with which users made deposits over the specified period.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BC30C-5DE7-8F41-9BCF-9D9509169468}"/>
              </a:ext>
            </a:extLst>
          </p:cNvPr>
          <p:cNvSpPr txBox="1"/>
          <p:nvPr/>
        </p:nvSpPr>
        <p:spPr>
          <a:xfrm>
            <a:off x="567529" y="261792"/>
            <a:ext cx="8540612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rgbClr val="263E5A"/>
                </a:solidFill>
                <a:latin typeface="Posterama Text Black (Headings)"/>
                <a:ea typeface="+mj-ea"/>
                <a:cs typeface="+mj-cs"/>
              </a:defRPr>
            </a:lvl1pPr>
          </a:lstStyle>
          <a:p>
            <a:r>
              <a:rPr lang="pt-BR" dirty="0"/>
              <a:t>Deposit Frequency Status – User Activeness</a:t>
            </a:r>
            <a:endParaRPr lang="en-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F9B84A-BDAE-D545-AFDB-E5875254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31" y="2679766"/>
            <a:ext cx="5928874" cy="3558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694112-905F-294E-7F5A-D32FF94D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21" y="2698743"/>
            <a:ext cx="5336910" cy="33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1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D226-D92F-E94C-8B86-674F24DE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9C357-A258-9D62-6270-CFBB0BD21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F828427C-8B2B-0587-CB3B-8E9BA9B1A0C1}"/>
              </a:ext>
            </a:extLst>
          </p:cNvPr>
          <p:cNvSpPr txBox="1">
            <a:spLocks/>
          </p:cNvSpPr>
          <p:nvPr/>
        </p:nvSpPr>
        <p:spPr>
          <a:xfrm>
            <a:off x="914397" y="93843"/>
            <a:ext cx="5782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63E5A"/>
                </a:solidFill>
                <a:latin typeface="Posterama Text Black (Headings)"/>
              </a:rPr>
              <a:t>Retention &amp; Deposit Recurrence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5D45D-C33E-37FB-E2B8-B6152E16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42" y="1778749"/>
            <a:ext cx="6454699" cy="1158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608C8-B3B1-9F83-F791-B6509FE2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56" y="2732073"/>
            <a:ext cx="5357324" cy="3330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6BA74-8D4F-EE0D-8932-B293F0C8D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332" y="2745777"/>
            <a:ext cx="5189744" cy="3307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06939-C7F8-5F82-BBBB-9D3BE5EFDADE}"/>
              </a:ext>
            </a:extLst>
          </p:cNvPr>
          <p:cNvSpPr txBox="1"/>
          <p:nvPr/>
        </p:nvSpPr>
        <p:spPr>
          <a:xfrm>
            <a:off x="784410" y="1032356"/>
            <a:ext cx="9040908" cy="124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Nearly 32,000 users made multiple deposits after signing up</a:t>
            </a:r>
            <a:r>
              <a:rPr lang="en-US" dirty="0"/>
              <a:t>, with about </a:t>
            </a:r>
            <a:r>
              <a:rPr lang="en-US" b="1" dirty="0"/>
              <a:t>44% of these users registering in July and only 28% each in August and September</a:t>
            </a:r>
            <a:r>
              <a:rPr lang="en-US" dirty="0"/>
              <a:t>. Among these occasional depositors,</a:t>
            </a:r>
            <a:r>
              <a:rPr lang="en-US" b="1" dirty="0"/>
              <a:t> users in the UK contributed the least amount</a:t>
            </a:r>
            <a:r>
              <a:rPr lang="en-US" dirty="0"/>
              <a:t>, indicating low retention and spending power.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5656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E2CF-A16B-9378-AB48-805CCFDA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783D3-7B08-C599-0E51-D79D369B1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82881AA8-E26B-D983-4661-A68D44C00DF1}"/>
              </a:ext>
            </a:extLst>
          </p:cNvPr>
          <p:cNvSpPr txBox="1">
            <a:spLocks/>
          </p:cNvSpPr>
          <p:nvPr/>
        </p:nvSpPr>
        <p:spPr>
          <a:xfrm>
            <a:off x="914397" y="93843"/>
            <a:ext cx="6687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Overall Days till Deposit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57EB4-254A-780C-BA1B-6CB827FFC2C8}"/>
              </a:ext>
            </a:extLst>
          </p:cNvPr>
          <p:cNvSpPr txBox="1"/>
          <p:nvPr/>
        </p:nvSpPr>
        <p:spPr>
          <a:xfrm>
            <a:off x="567529" y="963107"/>
            <a:ext cx="7823436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Taking a holistic view of the typical time new users need before they commit financially, the </a:t>
            </a:r>
            <a:r>
              <a:rPr lang="en-US" b="1" dirty="0"/>
              <a:t>UK had the highest average days to deposit at 8.96</a:t>
            </a:r>
            <a:r>
              <a:rPr lang="en-US" dirty="0"/>
              <a:t>, followed by New Zealand, Italy, and Canada. This trend provides valuable insights into users' depositing patterns.</a:t>
            </a:r>
            <a:endParaRPr lang="en-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198A1-E0AF-BACB-4742-12B6BA35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44" y="2196353"/>
            <a:ext cx="5306279" cy="3022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DEDC2-EC9A-95CE-607B-533BA705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9" y="2492860"/>
            <a:ext cx="5151833" cy="28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3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854227"/>
            <a:ext cx="5316071" cy="3286597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NG" altLang="en-NG" sz="1600" dirty="0"/>
              <a:t>This presentation analyses a dataset of players who signed up between July and September from select countries</a:t>
            </a:r>
            <a:r>
              <a:rPr lang="en-US" altLang="en-NG" sz="1600" dirty="0"/>
              <a:t> (Canada, UK, Italy and New Zealand)</a:t>
            </a:r>
            <a:r>
              <a:rPr lang="en-NG" altLang="en-NG" sz="1600" dirty="0"/>
              <a:t>. The dataset includes unique player identifiers, signup dates, countries, currencies, and deposit activities</a:t>
            </a:r>
            <a:r>
              <a:rPr lang="en-US" altLang="en-NG" sz="1600" dirty="0"/>
              <a:t>.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NG" sz="1600" dirty="0"/>
              <a:t>It</a:t>
            </a:r>
            <a:r>
              <a:rPr lang="en-NG" altLang="en-NG" sz="1600" dirty="0"/>
              <a:t> cover</a:t>
            </a:r>
            <a:r>
              <a:rPr lang="en-US" altLang="en-NG" sz="1600" dirty="0"/>
              <a:t>s </a:t>
            </a:r>
            <a:r>
              <a:rPr lang="en-NG" altLang="en-NG" sz="1600" dirty="0"/>
              <a:t>Signups Trend</a:t>
            </a:r>
            <a:r>
              <a:rPr lang="en-US" altLang="en-NG" sz="1600" dirty="0"/>
              <a:t>, </a:t>
            </a:r>
            <a:r>
              <a:rPr lang="en-NG" altLang="en-NG" sz="1600" dirty="0"/>
              <a:t> Insights into the trends of First-Time Deposits (</a:t>
            </a:r>
            <a:r>
              <a:rPr lang="en-NG" altLang="en-NG" sz="1600" dirty="0" err="1"/>
              <a:t>FTDs</a:t>
            </a:r>
            <a:r>
              <a:rPr lang="en-NG" altLang="en-NG" sz="1600" dirty="0"/>
              <a:t>)</a:t>
            </a:r>
            <a:r>
              <a:rPr lang="en-US" altLang="en-NG" sz="1600" dirty="0"/>
              <a:t> as well as </a:t>
            </a:r>
            <a:r>
              <a:rPr lang="en-NG" altLang="en-NG" sz="1600" dirty="0"/>
              <a:t>New Registrations Deposits Behaviour</a:t>
            </a:r>
            <a:r>
              <a:rPr lang="en-US" altLang="en-NG" sz="1600" dirty="0"/>
              <a:t>. </a:t>
            </a:r>
            <a:r>
              <a:rPr lang="en-NG" altLang="en-NG" sz="1600" dirty="0"/>
              <a:t>These insights will help the Acquisition Manager enhance strategies for player onboarding and retention.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2F80-FE8D-6876-497D-4F26DB55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01F4-A230-C093-6BE2-A8F0125FF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E8EEB761-1C22-508C-9D03-DEF3895CBA3A}"/>
              </a:ext>
            </a:extLst>
          </p:cNvPr>
          <p:cNvSpPr txBox="1">
            <a:spLocks/>
          </p:cNvSpPr>
          <p:nvPr/>
        </p:nvSpPr>
        <p:spPr>
          <a:xfrm>
            <a:off x="914397" y="93843"/>
            <a:ext cx="6687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Overall User Propensity to Deposit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59E81-912A-6D4C-DAD1-CA522C10698F}"/>
              </a:ext>
            </a:extLst>
          </p:cNvPr>
          <p:cNvSpPr txBox="1"/>
          <p:nvPr/>
        </p:nvSpPr>
        <p:spPr>
          <a:xfrm>
            <a:off x="567529" y="963107"/>
            <a:ext cx="8307530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Compared to the user propensity to deposit first time, users in </a:t>
            </a:r>
            <a:r>
              <a:rPr lang="en-US" b="1" dirty="0"/>
              <a:t>Canada had the highest deposit amount to days until deposit ratio at 2.90, followed by the UK, Italy, and New Zealand. </a:t>
            </a:r>
            <a:r>
              <a:rPr lang="en-US" dirty="0"/>
              <a:t>Additionally, cohorts of users in the </a:t>
            </a:r>
            <a:r>
              <a:rPr lang="en-US" b="1" dirty="0"/>
              <a:t>UK showed a significant increase in propensity to deposit in September</a:t>
            </a:r>
            <a:r>
              <a:rPr lang="en-US" dirty="0"/>
              <a:t>, reflecting a higher level of commitment and engagement compared to previous months.</a:t>
            </a:r>
          </a:p>
          <a:p>
            <a:endParaRPr lang="en-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3E39E-8308-BBA5-E902-8CB92237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42" y="2496078"/>
            <a:ext cx="5578323" cy="3398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A5C9B-47FF-E32A-6A9B-35AE6A9B5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35" y="2588337"/>
            <a:ext cx="622608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8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88B2-EA74-5E10-1C2F-41E02F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76F67-894C-FA62-FB2E-A4C66F2FC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0E904195-B16E-BB1A-0D32-28EC138B265F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81220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Overall User Segmentation by Days-till-Deposit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3DE3E-03A6-0910-E144-87DAEB1DEAAF}"/>
              </a:ext>
            </a:extLst>
          </p:cNvPr>
          <p:cNvSpPr txBox="1"/>
          <p:nvPr/>
        </p:nvSpPr>
        <p:spPr>
          <a:xfrm>
            <a:off x="567529" y="963107"/>
            <a:ext cx="9302612" cy="146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Generally, about </a:t>
            </a:r>
            <a:r>
              <a:rPr lang="en-US" b="1" dirty="0"/>
              <a:t>66% of deposits occurred within the first 7 days</a:t>
            </a:r>
            <a:r>
              <a:rPr lang="en-US" dirty="0"/>
              <a:t>, while </a:t>
            </a:r>
            <a:r>
              <a:rPr lang="en-US" b="1" dirty="0"/>
              <a:t>11% were made after 14 days. </a:t>
            </a:r>
            <a:r>
              <a:rPr lang="en-US" dirty="0"/>
              <a:t>Notably, </a:t>
            </a:r>
            <a:r>
              <a:rPr lang="en-US" b="1" dirty="0"/>
              <a:t>no deposits from Canada were made after 14 days of signing up, </a:t>
            </a:r>
            <a:r>
              <a:rPr lang="en-US" dirty="0"/>
              <a:t>whereas the majority of deposits in Italy and the UK occurred after this period. This suggests a need to enhance acquisition and retention efforts in these countries.</a:t>
            </a:r>
          </a:p>
          <a:p>
            <a:endParaRPr lang="en-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06EAE-008F-5E4C-C461-7DD896BC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" y="2288670"/>
            <a:ext cx="6248400" cy="3638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F6B1B-FC83-D857-F23E-3AEA3EE9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96" y="2429435"/>
            <a:ext cx="5985671" cy="3186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F7752F-0EEB-53D0-4A30-437DE5523D44}"/>
              </a:ext>
            </a:extLst>
          </p:cNvPr>
          <p:cNvSpPr txBox="1"/>
          <p:nvPr/>
        </p:nvSpPr>
        <p:spPr>
          <a:xfrm>
            <a:off x="2206745" y="6027003"/>
            <a:ext cx="2146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ptos" panose="020B0004020202020204" pitchFamily="34" charset="0"/>
              </a:rPr>
              <a:t>Depositors Key: 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1-7 days – Immediate 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8 -14 – Moderate</a:t>
            </a:r>
          </a:p>
          <a:p>
            <a:r>
              <a:rPr lang="en-US" sz="1200" dirty="0">
                <a:solidFill>
                  <a:srgbClr val="FF0000"/>
                </a:solidFill>
                <a:latin typeface="Aptos" panose="020B0004020202020204" pitchFamily="34" charset="0"/>
              </a:rPr>
              <a:t>14 days and above - Delayed</a:t>
            </a:r>
          </a:p>
        </p:txBody>
      </p:sp>
    </p:spTree>
    <p:extLst>
      <p:ext uri="{BB962C8B-B14F-4D97-AF65-F5344CB8AC3E}">
        <p14:creationId xmlns:p14="http://schemas.microsoft.com/office/powerpoint/2010/main" val="120348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SUMMARY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168" y="2474703"/>
            <a:ext cx="2940863" cy="1002007"/>
          </a:xfrm>
        </p:spPr>
        <p:txBody>
          <a:bodyPr/>
          <a:lstStyle/>
          <a:p>
            <a:r>
              <a:rPr lang="en-US" sz="2800" dirty="0"/>
              <a:t>SIGNUPS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1320" y="3498141"/>
            <a:ext cx="3303586" cy="2284667"/>
          </a:xfrm>
        </p:spPr>
        <p:txBody>
          <a:bodyPr/>
          <a:lstStyle/>
          <a:p>
            <a:r>
              <a:rPr lang="en-US" sz="1800" dirty="0"/>
              <a:t>Approximately 420,000 unique users registered.</a:t>
            </a:r>
          </a:p>
          <a:p>
            <a:r>
              <a:rPr lang="en-US" sz="1800" dirty="0"/>
              <a:t>Sign up declined month on month for all countries.</a:t>
            </a:r>
          </a:p>
          <a:p>
            <a:r>
              <a:rPr lang="en-US" sz="1800" dirty="0"/>
              <a:t>Canada had the highest amount of users and FTDs.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23138" y="2509240"/>
            <a:ext cx="2940864" cy="988902"/>
          </a:xfrm>
        </p:spPr>
        <p:txBody>
          <a:bodyPr/>
          <a:lstStyle/>
          <a:p>
            <a:r>
              <a:rPr lang="en-US" sz="2800" dirty="0"/>
              <a:t>USER ACTIVITIES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189863" y="3511246"/>
            <a:ext cx="3589361" cy="2284667"/>
          </a:xfrm>
        </p:spPr>
        <p:txBody>
          <a:bodyPr/>
          <a:lstStyle/>
          <a:p>
            <a:r>
              <a:rPr lang="en-US" sz="1800" dirty="0"/>
              <a:t>173,000 users attempted a FTD with only 59.9% being successful.</a:t>
            </a:r>
          </a:p>
          <a:p>
            <a:r>
              <a:rPr lang="en-US" sz="1800" dirty="0"/>
              <a:t>About 32,000 users made subsequent deposit after their FTD.</a:t>
            </a:r>
          </a:p>
          <a:p>
            <a:r>
              <a:rPr lang="en-US" sz="1800" dirty="0"/>
              <a:t>About 66% of the overall successful deposits were made between 1-7 days.</a:t>
            </a:r>
          </a:p>
          <a:p>
            <a:endParaRPr lang="en-US" dirty="0"/>
          </a:p>
        </p:txBody>
      </p:sp>
      <p:pic>
        <p:nvPicPr>
          <p:cNvPr id="86" name="Picture Placeholder 11" descr="Handshake with solid fi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8919" y="2474703"/>
            <a:ext cx="2940864" cy="988902"/>
          </a:xfrm>
        </p:spPr>
        <p:txBody>
          <a:bodyPr/>
          <a:lstStyle/>
          <a:p>
            <a:r>
              <a:rPr lang="en-US" sz="2800" dirty="0"/>
              <a:t>KPI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0224" y="3463605"/>
            <a:ext cx="3758254" cy="4039854"/>
          </a:xfrm>
        </p:spPr>
        <p:txBody>
          <a:bodyPr/>
          <a:lstStyle/>
          <a:p>
            <a:r>
              <a:rPr lang="en-US" sz="1800" dirty="0"/>
              <a:t>Users in Canada had the highest conversion rate and propensity to deposit.</a:t>
            </a:r>
          </a:p>
          <a:p>
            <a:r>
              <a:rPr lang="en-US" sz="1800" dirty="0"/>
              <a:t>New Zealand had the best FTD life time value rate. </a:t>
            </a:r>
          </a:p>
          <a:p>
            <a:r>
              <a:rPr lang="en-US" sz="1800" dirty="0"/>
              <a:t>Conversely, the UK had the lowest conversion rate; however, its propensity to deposit had the highest increase in September.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5" y="-247104"/>
            <a:ext cx="6599429" cy="132556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Areas of Actionable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FBEDB-99DF-5CC6-D381-F1932A6B1295}"/>
              </a:ext>
            </a:extLst>
          </p:cNvPr>
          <p:cNvSpPr txBox="1"/>
          <p:nvPr/>
        </p:nvSpPr>
        <p:spPr>
          <a:xfrm>
            <a:off x="4436732" y="1233827"/>
            <a:ext cx="728669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Enhancing u</a:t>
            </a:r>
            <a:r>
              <a:rPr lang="en-NG" sz="2400" dirty="0"/>
              <a:t>ser </a:t>
            </a:r>
            <a:r>
              <a:rPr lang="en-US" sz="2400" dirty="0"/>
              <a:t>acquisition to stream-</a:t>
            </a:r>
            <a:r>
              <a:rPr lang="en-NG" sz="2400" dirty="0"/>
              <a:t>line the signup process and offer welcome promotions to encourage immediate deposits</a:t>
            </a:r>
            <a:r>
              <a:rPr lang="en-US" sz="2400" dirty="0"/>
              <a:t> in low FTD countries like UK </a:t>
            </a:r>
            <a:endParaRPr lang="en-NG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NG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Target </a:t>
            </a:r>
            <a:r>
              <a:rPr lang="en-NG" sz="2400" dirty="0"/>
              <a:t>segmentation</a:t>
            </a:r>
            <a:r>
              <a:rPr lang="en-US" sz="2400" dirty="0"/>
              <a:t> of users</a:t>
            </a:r>
            <a:r>
              <a:rPr lang="en-NG" sz="2400" dirty="0"/>
              <a:t> based on</a:t>
            </a:r>
            <a:r>
              <a:rPr lang="en-US" sz="2400" dirty="0"/>
              <a:t> depositing time</a:t>
            </a:r>
            <a:r>
              <a:rPr lang="en-NG" sz="2400" dirty="0"/>
              <a:t> behaviour </a:t>
            </a:r>
            <a:r>
              <a:rPr lang="en-US" sz="2400" dirty="0"/>
              <a:t>to </a:t>
            </a:r>
            <a:r>
              <a:rPr lang="en-NG" sz="2400" dirty="0"/>
              <a:t>effectively</a:t>
            </a:r>
            <a:r>
              <a:rPr lang="en-US" sz="2400" dirty="0"/>
              <a:t> improve conversion rate and propensity to deposit.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NG" sz="2400" dirty="0"/>
              <a:t>Retention Initiatives</a:t>
            </a:r>
            <a:r>
              <a:rPr lang="en-US" sz="2400" dirty="0"/>
              <a:t> such as</a:t>
            </a:r>
            <a:r>
              <a:rPr lang="en-NG" sz="2400" dirty="0"/>
              <a:t> </a:t>
            </a:r>
            <a:r>
              <a:rPr lang="en-US" sz="2400" dirty="0"/>
              <a:t>implementing</a:t>
            </a:r>
            <a:r>
              <a:rPr lang="en-NG" sz="2400" dirty="0"/>
              <a:t> loyalty programs</a:t>
            </a:r>
            <a:r>
              <a:rPr lang="en-US" sz="2400" dirty="0"/>
              <a:t> t</a:t>
            </a:r>
            <a:r>
              <a:rPr lang="en-NG" sz="2400" dirty="0"/>
              <a:t>o foster repeat deposits and </a:t>
            </a:r>
            <a:r>
              <a:rPr lang="en-US" sz="2400" dirty="0"/>
              <a:t>increase deposit frequency and lifetime value rate.</a:t>
            </a:r>
            <a:endParaRPr lang="en-NG" sz="2400" dirty="0"/>
          </a:p>
        </p:txBody>
      </p:sp>
      <p:pic>
        <p:nvPicPr>
          <p:cNvPr id="15" name="Picture Placeholder 191" descr="Abacus with solid fill">
            <a:extLst>
              <a:ext uri="{FF2B5EF4-FFF2-40B4-BE49-F238E27FC236}">
                <a16:creationId xmlns:a16="http://schemas.microsoft.com/office/drawing/2014/main" id="{1E64DA0E-6DF3-5928-1539-EF865D6C4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2" r="5182"/>
          <a:stretch>
            <a:fillRect/>
          </a:stretch>
        </p:blipFill>
        <p:spPr>
          <a:xfrm>
            <a:off x="3928954" y="1291794"/>
            <a:ext cx="507778" cy="565882"/>
          </a:xfrm>
          <a:prstGeom prst="rect">
            <a:avLst/>
          </a:prstGeom>
        </p:spPr>
      </p:pic>
      <p:pic>
        <p:nvPicPr>
          <p:cNvPr id="16" name="Picture Placeholder 193" descr="Bar graph with upward trend with solid fill">
            <a:extLst>
              <a:ext uri="{FF2B5EF4-FFF2-40B4-BE49-F238E27FC236}">
                <a16:creationId xmlns:a16="http://schemas.microsoft.com/office/drawing/2014/main" id="{1AE485D7-7B5D-5F85-201C-6BE7A0CF86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661" r="2661"/>
          <a:stretch>
            <a:fillRect/>
          </a:stretch>
        </p:blipFill>
        <p:spPr>
          <a:xfrm>
            <a:off x="3891985" y="2796039"/>
            <a:ext cx="536270" cy="565882"/>
          </a:xfrm>
          <a:prstGeom prst="rect">
            <a:avLst/>
          </a:prstGeom>
        </p:spPr>
      </p:pic>
      <p:pic>
        <p:nvPicPr>
          <p:cNvPr id="17" name="Picture Placeholder 195" descr="Link with solid fill">
            <a:extLst>
              <a:ext uri="{FF2B5EF4-FFF2-40B4-BE49-F238E27FC236}">
                <a16:creationId xmlns:a16="http://schemas.microsoft.com/office/drawing/2014/main" id="{6F2B59FB-63EA-0758-24FE-2B26E766C8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528" r="2528"/>
          <a:stretch>
            <a:fillRect/>
          </a:stretch>
        </p:blipFill>
        <p:spPr>
          <a:xfrm>
            <a:off x="3928954" y="4565916"/>
            <a:ext cx="536270" cy="5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“Business opportunities are like buses. There’s always another one coming.”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1419367" y="6356350"/>
            <a:ext cx="7055893" cy="501650"/>
          </a:xfrm>
        </p:spPr>
        <p:txBody>
          <a:bodyPr/>
          <a:lstStyle/>
          <a:p>
            <a:r>
              <a:rPr lang="en-US" sz="1200" b="1" dirty="0">
                <a:latin typeface="Posterama Text Black (Headings)"/>
              </a:rPr>
              <a:t>Player Signup and Deposit Analysis for Select Countries: Insights from July to September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>
            <a:normAutofit/>
          </a:bodyPr>
          <a:lstStyle/>
          <a:p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630" y="2041071"/>
            <a:ext cx="4979467" cy="2775857"/>
          </a:xfrm>
        </p:spPr>
        <p:txBody>
          <a:bodyPr/>
          <a:lstStyle/>
          <a:p>
            <a:r>
              <a:rPr lang="en-US" sz="5400" b="1" dirty="0">
                <a:solidFill>
                  <a:srgbClr val="263E5A"/>
                </a:solidFill>
                <a:latin typeface="Posterama Text Black (Headings)"/>
              </a:rPr>
              <a:t>SIGNUPS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1026" name="Picture 2" descr="Sign up - Free business and finance icons">
            <a:extLst>
              <a:ext uri="{FF2B5EF4-FFF2-40B4-BE49-F238E27FC236}">
                <a16:creationId xmlns:a16="http://schemas.microsoft.com/office/drawing/2014/main" id="{31968690-8C47-8AEC-A965-8A3271BB8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76" y="2697778"/>
            <a:ext cx="1498835" cy="149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26C53-5DC1-185C-496D-6526DC53ABC9}"/>
              </a:ext>
            </a:extLst>
          </p:cNvPr>
          <p:cNvSpPr txBox="1"/>
          <p:nvPr/>
        </p:nvSpPr>
        <p:spPr>
          <a:xfrm>
            <a:off x="6642847" y="3827281"/>
            <a:ext cx="4168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Exploring new users creating an account on the platform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5C414-9F95-04F1-3582-B9C35560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04EB1-88F3-9CCE-A789-BBA8C1193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2DD3C9D-3BED-8C0D-E996-22994C67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33" y="93843"/>
            <a:ext cx="5117162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Signups Overview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36567-41A9-1DC7-2AC5-153FF385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14" t="35866" r="32600" b="823"/>
          <a:stretch/>
        </p:blipFill>
        <p:spPr>
          <a:xfrm>
            <a:off x="7451895" y="756624"/>
            <a:ext cx="2453363" cy="2721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482C2-BBBD-73B5-1904-0A9EA0C39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3" y="2329924"/>
            <a:ext cx="4953429" cy="3650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FD1DE-BC3E-B74F-8879-776F775E4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38" b="-5838"/>
          <a:stretch/>
        </p:blipFill>
        <p:spPr>
          <a:xfrm>
            <a:off x="5868756" y="2063891"/>
            <a:ext cx="5849601" cy="4589929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C110BF-7D0E-2630-0C1C-41558B120D20}"/>
              </a:ext>
            </a:extLst>
          </p:cNvPr>
          <p:cNvSpPr txBox="1"/>
          <p:nvPr/>
        </p:nvSpPr>
        <p:spPr>
          <a:xfrm>
            <a:off x="708333" y="1044592"/>
            <a:ext cx="6400679" cy="1015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dataset recorded approximately </a:t>
            </a:r>
            <a:r>
              <a:rPr lang="en-US" b="1" dirty="0"/>
              <a:t>420,000 unique users across four countries</a:t>
            </a:r>
            <a:r>
              <a:rPr lang="en-US" dirty="0"/>
              <a:t>. Canada had the highest number of users at 164,630, followed by Italy, New Zealand, and the UK. Users transacting in CAD accounted for 39.23% of the total.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66218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85080-F197-5645-344E-25E5CA77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267D3-3EB4-B073-A78B-0867B8B6E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4013B0-112C-F703-3500-620CA9760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5432" y="1085411"/>
            <a:ext cx="7085580" cy="91817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500" dirty="0">
                <a:solidFill>
                  <a:srgbClr val="263E5A"/>
                </a:solidFill>
                <a:latin typeface="Abadi" panose="020B0604020104020204" pitchFamily="34" charset="0"/>
              </a:rPr>
              <a:t>User signups trended downward</a:t>
            </a:r>
            <a:r>
              <a:rPr lang="en-US" sz="1500" b="0" dirty="0">
                <a:solidFill>
                  <a:srgbClr val="263E5A"/>
                </a:solidFill>
                <a:latin typeface="Abadi" panose="020B0604020104020204" pitchFamily="34" charset="0"/>
              </a:rPr>
              <a:t>, with a 15% decrease from July 1 to September 30, reaching the lowest point on September 2. This decline was consistent across all countries, with </a:t>
            </a:r>
            <a:r>
              <a:rPr lang="en-US" sz="1500" dirty="0">
                <a:solidFill>
                  <a:srgbClr val="263E5A"/>
                </a:solidFill>
                <a:latin typeface="Abadi" panose="020B0604020104020204" pitchFamily="34" charset="0"/>
              </a:rPr>
              <a:t>Canada recording the highest number of monthly signups and the UK the fewest.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4411E94-501B-8EA6-118C-83FB264FB540}"/>
              </a:ext>
            </a:extLst>
          </p:cNvPr>
          <p:cNvSpPr txBox="1">
            <a:spLocks/>
          </p:cNvSpPr>
          <p:nvPr/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AAF1B-0EDC-AB49-128F-AFBD2E38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4" y="2902103"/>
            <a:ext cx="5342083" cy="2949196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3763341-10AC-1DA0-9765-AD169349C3BD}"/>
              </a:ext>
            </a:extLst>
          </p:cNvPr>
          <p:cNvSpPr txBox="1">
            <a:spLocks/>
          </p:cNvSpPr>
          <p:nvPr/>
        </p:nvSpPr>
        <p:spPr>
          <a:xfrm>
            <a:off x="832829" y="88941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Signups Trend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7A690E-C548-6295-5C6F-0BAD7FBC9CA8}"/>
              </a:ext>
            </a:extLst>
          </p:cNvPr>
          <p:cNvSpPr/>
          <p:nvPr/>
        </p:nvSpPr>
        <p:spPr>
          <a:xfrm>
            <a:off x="3289158" y="5310790"/>
            <a:ext cx="924254" cy="358767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6EEF8-26F2-2BE1-27A8-EFD5EFFE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685" y="2800174"/>
            <a:ext cx="5060770" cy="29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5F147-5478-AD71-C44F-040D9630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6CF97A-2D81-5645-08AB-A6CCB7B8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60" y="2041071"/>
            <a:ext cx="5326030" cy="2775857"/>
          </a:xfrm>
        </p:spPr>
        <p:txBody>
          <a:bodyPr/>
          <a:lstStyle/>
          <a:p>
            <a:r>
              <a:rPr lang="en-US" sz="5400" b="1" dirty="0">
                <a:solidFill>
                  <a:srgbClr val="263E5A"/>
                </a:solidFill>
                <a:latin typeface="Posterama Text Black (Headings)"/>
              </a:rPr>
              <a:t>First Time Deposits (FTDs)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27DCBF9-3AA7-AB7A-A55E-CC90E673D537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2050" name="Picture 2" descr="Deposit in Vector Icons free download ...">
            <a:extLst>
              <a:ext uri="{FF2B5EF4-FFF2-40B4-BE49-F238E27FC236}">
                <a16:creationId xmlns:a16="http://schemas.microsoft.com/office/drawing/2014/main" id="{2DDE8DC7-68A5-E844-6DC2-A218C5E0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97" y="2545238"/>
            <a:ext cx="1803916" cy="18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C62D5-B22D-755B-3FDE-1D28BACF98B2}"/>
              </a:ext>
            </a:extLst>
          </p:cNvPr>
          <p:cNvSpPr txBox="1"/>
          <p:nvPr/>
        </p:nvSpPr>
        <p:spPr>
          <a:xfrm>
            <a:off x="6364941" y="4349154"/>
            <a:ext cx="479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Initial deposit transactions made by new users after signing up 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4831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4DD8-0E77-6B49-24EB-1EF17892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380AC-D900-8614-C09A-13BAA340E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4CAF0BCE-B94C-56C4-C7AC-FF1C72A3CB0C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Amount Trend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94293-1D36-BB05-D8EC-29D355066F38}"/>
              </a:ext>
            </a:extLst>
          </p:cNvPr>
          <p:cNvSpPr txBox="1"/>
          <p:nvPr/>
        </p:nvSpPr>
        <p:spPr>
          <a:xfrm>
            <a:off x="502024" y="963107"/>
            <a:ext cx="9368117" cy="1209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NZD showed an upward trend </a:t>
            </a:r>
            <a:r>
              <a:rPr lang="en-US" dirty="0"/>
              <a:t>in first-time deposit (FTD) amounts, indicating that users who signed up in later months were depositing more as time progressed. In contrast, GBP and EUR deposit amounts remained relatively stable, while </a:t>
            </a:r>
            <a:r>
              <a:rPr lang="en-US" b="1" dirty="0"/>
              <a:t>CAD saw a dip in August before recovering in September. </a:t>
            </a:r>
            <a:r>
              <a:rPr lang="en-US" dirty="0"/>
              <a:t>Overall, across all four currencies, </a:t>
            </a:r>
            <a:r>
              <a:rPr lang="en-US" b="1" dirty="0"/>
              <a:t>CAD recorded the highest deposit amounts</a:t>
            </a:r>
            <a:r>
              <a:rPr lang="en-US" dirty="0"/>
              <a:t>, followed by EUR, NZD, and GBP.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A3BFC-47E9-5DB5-665D-BF0723EF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1" y="2298752"/>
            <a:ext cx="5660709" cy="3362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95144-ED96-E335-5470-C58598ECB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32" y="2298752"/>
            <a:ext cx="4857750" cy="31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4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EC72F-8365-78CB-CD58-AD344742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5C0CA-BB1C-6FA1-7D01-79AFEF65F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544A80D6-2B61-EB54-418B-5F424DB82F04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83102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Users to Signups Ratio – Conversion rate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9A559-D321-C379-C37A-9152CCAF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6" y="2134847"/>
            <a:ext cx="5441578" cy="353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3C1578-70AA-3C08-D702-90EAFA96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94" y="2018924"/>
            <a:ext cx="5378824" cy="3431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CDDB24-6D13-72A6-1DEE-2268442B9E09}"/>
              </a:ext>
            </a:extLst>
          </p:cNvPr>
          <p:cNvSpPr txBox="1"/>
          <p:nvPr/>
        </p:nvSpPr>
        <p:spPr>
          <a:xfrm>
            <a:off x="842682" y="1048164"/>
            <a:ext cx="8561294" cy="108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 Canada, the ratio of FTD users to signups declined in August but rose again in September. Meanwhile, New Zealand recorded a steady increase in this ratio month over month. </a:t>
            </a:r>
            <a:r>
              <a:rPr lang="en-US" b="1" dirty="0"/>
              <a:t>Canada had the highest overall FTD-to-signups ratio at 0.27</a:t>
            </a:r>
            <a:r>
              <a:rPr lang="en-US" dirty="0"/>
              <a:t>, indicating that a significant percentage of new users were converting to depositors after signing up, reflecting strong user intent.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1712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9F2C-C581-BFC2-BEA8-BE7DE183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642839-AA2B-C879-530D-5BE63CBB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77" y="1673858"/>
            <a:ext cx="3010161" cy="4572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A45B1-0EF5-5041-24A4-029FD2EEF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B6AB3CAC-7E81-6DE4-3A7D-2A48AFEF197A}"/>
              </a:ext>
            </a:extLst>
          </p:cNvPr>
          <p:cNvSpPr txBox="1">
            <a:spLocks/>
          </p:cNvSpPr>
          <p:nvPr/>
        </p:nvSpPr>
        <p:spPr>
          <a:xfrm>
            <a:off x="914398" y="93843"/>
            <a:ext cx="83102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63E5A"/>
                </a:solidFill>
                <a:latin typeface="Posterama Text Black (Headings)"/>
              </a:rPr>
              <a:t>FTD Users’ Attempt</a:t>
            </a:r>
            <a:endParaRPr lang="en-US" dirty="0">
              <a:solidFill>
                <a:srgbClr val="263E5A"/>
              </a:solidFill>
              <a:latin typeface="Posterama Text Black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8DC7B-2233-4C07-40F2-4BE8A3425585}"/>
              </a:ext>
            </a:extLst>
          </p:cNvPr>
          <p:cNvSpPr txBox="1"/>
          <p:nvPr/>
        </p:nvSpPr>
        <p:spPr>
          <a:xfrm>
            <a:off x="914398" y="980265"/>
            <a:ext cx="7924802" cy="1682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>
                <a:solidFill>
                  <a:srgbClr val="263E5A"/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b="1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high number of deposit attempts typically signals strong user interest; however, </a:t>
            </a:r>
            <a:r>
              <a:rPr lang="en-US" b="1" dirty="0"/>
              <a:t>approximately 246,000 users did not attempt to make a FTD</a:t>
            </a:r>
            <a:r>
              <a:rPr lang="en-US" dirty="0"/>
              <a:t>. Among the remaining </a:t>
            </a:r>
            <a:r>
              <a:rPr lang="en-US" b="1" dirty="0"/>
              <a:t>173,000 users who initiated a transaction, </a:t>
            </a:r>
            <a:r>
              <a:rPr lang="en-US" dirty="0"/>
              <a:t>only about </a:t>
            </a:r>
            <a:r>
              <a:rPr lang="en-US" b="1" dirty="0"/>
              <a:t>59.9% of these first-time deposits were successful, indicating a relatively low conversion rate.</a:t>
            </a:r>
          </a:p>
          <a:p>
            <a:endParaRPr lang="en-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13641-A890-97BC-A6D7-96C96657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65" y="2184104"/>
            <a:ext cx="5296359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4369</TotalTime>
  <Words>2995</Words>
  <Application>Microsoft Office PowerPoint</Application>
  <PresentationFormat>Widescreen</PresentationFormat>
  <Paragraphs>133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等线</vt:lpstr>
      <vt:lpstr>Abadi</vt:lpstr>
      <vt:lpstr>Aptos</vt:lpstr>
      <vt:lpstr>Arial</vt:lpstr>
      <vt:lpstr>Calibri</vt:lpstr>
      <vt:lpstr>Calibri Light</vt:lpstr>
      <vt:lpstr>Posterama Text Black (Headings)</vt:lpstr>
      <vt:lpstr>Posterama Text SemiBold</vt:lpstr>
      <vt:lpstr>Segoe UI</vt:lpstr>
      <vt:lpstr>Office Theme</vt:lpstr>
      <vt:lpstr>PowerPoint Presentation</vt:lpstr>
      <vt:lpstr>Introduction</vt:lpstr>
      <vt:lpstr>SIGNUPS</vt:lpstr>
      <vt:lpstr>Signups Overview</vt:lpstr>
      <vt:lpstr>PowerPoint Presentation</vt:lpstr>
      <vt:lpstr>First Time Deposits (FTDs)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Areas of Actionable Insights</vt:lpstr>
      <vt:lpstr>“Business opportunities are like buses. There’s always another one coming.”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Chidiebere Ogbuchi</dc:creator>
  <cp:lastModifiedBy>Chidiebere Ogbuchi</cp:lastModifiedBy>
  <cp:revision>206</cp:revision>
  <dcterms:created xsi:type="dcterms:W3CDTF">2024-11-01T01:11:47Z</dcterms:created>
  <dcterms:modified xsi:type="dcterms:W3CDTF">2024-11-04T11:20:36Z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